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306" r:id="rId5"/>
    <p:sldId id="260" r:id="rId6"/>
    <p:sldId id="265" r:id="rId7"/>
    <p:sldId id="307" r:id="rId8"/>
    <p:sldId id="308" r:id="rId9"/>
    <p:sldId id="309" r:id="rId10"/>
  </p:sldIdLst>
  <p:sldSz cx="9144000" cy="5143500" type="screen16x9"/>
  <p:notesSz cx="6858000" cy="9144000"/>
  <p:embeddedFontLst>
    <p:embeddedFont>
      <p:font typeface="Anaheim" pitchFamily="2" charset="0"/>
      <p:regular r:id="rId12"/>
    </p:embeddedFont>
    <p:embeddedFont>
      <p:font typeface="Bebas Neue" panose="02000000000000000000" pitchFamily="2" charset="0"/>
      <p:regular r:id="rId13"/>
    </p:embeddedFont>
    <p:embeddedFont>
      <p:font typeface="Mistral" panose="03090702030407020403" pitchFamily="66" charset="0"/>
      <p:regular r:id="rId14"/>
    </p:embeddedFont>
    <p:embeddedFont>
      <p:font typeface="Montserrat" panose="02000000000000000000" pitchFamily="2" charset="0"/>
      <p:regular r:id="rId15"/>
      <p:bold r:id="rId16"/>
      <p:italic r:id="rId17"/>
      <p:boldItalic r:id="rId18"/>
    </p:embeddedFont>
    <p:embeddedFont>
      <p:font typeface="Montserrat Black" panose="02000000000000000000" pitchFamily="2" charset="0"/>
      <p:bold r:id="rId19"/>
      <p:boldItalic r:id="rId20"/>
    </p:embeddedFont>
    <p:embeddedFont>
      <p:font typeface="Montserrat Light" panose="02000000000000000000" pitchFamily="2" charset="0"/>
      <p:regular r:id="rId21"/>
      <p:italic r:id="rId22"/>
    </p:embeddedFont>
    <p:embeddedFont>
      <p:font typeface="Nunito Light" panose="02000000000000000000" pitchFamily="2" charset="0"/>
      <p:regular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Default Section" id="{ECF80F03-98C7-4882-B702-9064FEF0388E}">
          <p14:sldIdLst>
            <p14:sldId id="256"/>
            <p14:sldId id="257"/>
          </p14:sldIdLst>
        </p14:section>
        <p14:section name="Untitled Section" id="{0E95A2CE-AB3C-4505-B3E0-8937B16B5735}">
          <p14:sldIdLst>
            <p14:sldId id="258"/>
            <p14:sldId id="306"/>
            <p14:sldId id="260"/>
            <p14:sldId id="265"/>
            <p14:sldId id="307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CB249-5C90-48ED-AF54-923771F858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764" y="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2.fntdata" /><Relationship Id="rId18" Type="http://schemas.openxmlformats.org/officeDocument/2006/relationships/font" Target="fonts/font7.fntdata" /><Relationship Id="rId26" Type="http://schemas.openxmlformats.org/officeDocument/2006/relationships/viewProps" Target="viewProps.xml" /><Relationship Id="rId3" Type="http://schemas.openxmlformats.org/officeDocument/2006/relationships/slide" Target="slides/slide2.xml" /><Relationship Id="rId21" Type="http://schemas.openxmlformats.org/officeDocument/2006/relationships/font" Target="fonts/font10.fntdata" /><Relationship Id="rId7" Type="http://schemas.openxmlformats.org/officeDocument/2006/relationships/slide" Target="slides/slide6.xml" /><Relationship Id="rId12" Type="http://schemas.openxmlformats.org/officeDocument/2006/relationships/font" Target="fonts/font1.fntdata" /><Relationship Id="rId17" Type="http://schemas.openxmlformats.org/officeDocument/2006/relationships/font" Target="fonts/font6.fntdata" /><Relationship Id="rId25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font" Target="fonts/font5.fntdata" /><Relationship Id="rId20" Type="http://schemas.openxmlformats.org/officeDocument/2006/relationships/font" Target="fonts/font9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notesMaster" Target="notesMasters/notesMaster1.xml" /><Relationship Id="rId24" Type="http://schemas.openxmlformats.org/officeDocument/2006/relationships/font" Target="fonts/font13.fntdata" /><Relationship Id="rId5" Type="http://schemas.openxmlformats.org/officeDocument/2006/relationships/slide" Target="slides/slide4.xml" /><Relationship Id="rId15" Type="http://schemas.openxmlformats.org/officeDocument/2006/relationships/font" Target="fonts/font4.fntdata" /><Relationship Id="rId23" Type="http://schemas.openxmlformats.org/officeDocument/2006/relationships/font" Target="fonts/font12.fntdata" /><Relationship Id="rId28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font" Target="fonts/font8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3.fntdata" /><Relationship Id="rId22" Type="http://schemas.openxmlformats.org/officeDocument/2006/relationships/font" Target="fonts/font11.fntdata" /><Relationship Id="rId27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503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8386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5" Type="http://schemas.openxmlformats.org/officeDocument/2006/relationships/image" Target="../media/image2.png" /><Relationship Id="rId4" Type="http://schemas.openxmlformats.org/officeDocument/2006/relationships/image" Target="../media/image4.png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/>
          <a:srcRect l="24331" t="5721" r="23342" b="4591"/>
          <a:stretch>
            <a:fillRect/>
          </a:stretch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/>
          <a:srcRect l="15236" r="10474"/>
          <a:stretch>
            <a:fillRect/>
          </a:stretch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/>
          <a:srcRect l="24331" t="5721" r="23342" b="4591"/>
          <a:stretch>
            <a:fillRect/>
          </a:stretch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/>
          <a:srcRect l="18647" t="7960" r="8852" b="8336"/>
          <a:stretch>
            <a:fillRect/>
          </a:stretch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/>
          <a:srcRect l="25537" t="7152" r="23467" b="5838"/>
          <a:stretch>
            <a:fillRect/>
          </a:stretch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/>
          <a:srcRect l="15236" r="10474"/>
          <a:stretch>
            <a:fillRect/>
          </a:stretch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/>
          <a:srcRect l="22009" r="18455"/>
          <a:stretch>
            <a:fillRect/>
          </a:stretch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 panose="020B0606020202050201"/>
              <a:buNone/>
              <a:defRPr sz="3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6" r:id="rId5"/>
    <p:sldLayoutId id="2147483659" r:id="rId6"/>
    <p:sldLayoutId id="2147483660" r:id="rId7"/>
    <p:sldLayoutId id="2147483669" r:id="rId8"/>
    <p:sldLayoutId id="2147483670" r:id="rId9"/>
    <p:sldLayoutId id="2147483677" r:id="rId10"/>
    <p:sldLayoutId id="214748367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6.png" /><Relationship Id="rId5" Type="http://schemas.openxmlformats.org/officeDocument/2006/relationships/image" Target="../media/image3.png" /><Relationship Id="rId4" Type="http://schemas.openxmlformats.org/officeDocument/2006/relationships/image" Target="../media/image5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4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7.jp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9.xml" /><Relationship Id="rId4" Type="http://schemas.openxmlformats.org/officeDocument/2006/relationships/image" Target="../media/image2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9.jpg" /><Relationship Id="rId4" Type="http://schemas.openxmlformats.org/officeDocument/2006/relationships/image" Target="../media/image8.jpg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/>
          <a:srcRect l="25537" t="7152" r="23467" b="5838"/>
          <a:stretch>
            <a:fillRect/>
          </a:stretch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/>
          <a:srcRect l="22009" r="18455"/>
          <a:stretch>
            <a:fillRect/>
          </a:stretch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/>
          <a:srcRect l="18647" t="7960" r="8852" b="8336"/>
          <a:stretch>
            <a:fillRect/>
          </a:stretch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380365" y="1256665"/>
            <a:ext cx="8418830" cy="12439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b="1">
                <a:latin typeface="Times New Roman" panose="02020603050405020304" charset="0"/>
                <a:ea typeface="Montserrat"/>
                <a:cs typeface="Times New Roman" panose="02020603050405020304" charset="0"/>
                <a:sym typeface="Montserrat"/>
              </a:rPr>
              <a:t>Implementation of a Simple Expert System for Medical Diagnosis</a:t>
            </a: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410845" y="2499995"/>
            <a:ext cx="4610735" cy="2468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Team Members: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25 - Tejshree R. Bambal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72 - Radhika K. Chavan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73 - Radhika N. Gawande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76 - Vaishnavi M. Chauhan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77 - Yash S. Gawande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Project Guide :  </a:t>
            </a:r>
            <a:r>
              <a:rPr lang="en-IN" sz="1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Dr. </a:t>
            </a:r>
            <a:r>
              <a:rPr lang="en-IN" sz="1400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P.G.</a:t>
            </a:r>
            <a:r>
              <a:rPr lang="en-US" altLang="en-IN" sz="1400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sz="1400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Angaitkar</a:t>
            </a:r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" y="0"/>
            <a:ext cx="9143365" cy="13620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Structured explanation of the app</a:t>
            </a:r>
            <a:b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9" name="Google Shape;1259;p36"/>
          <p:cNvSpPr txBox="1"/>
          <p:nvPr/>
        </p:nvSpPr>
        <p:spPr>
          <a:xfrm>
            <a:off x="769577" y="1150600"/>
            <a:ext cx="7963535" cy="218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Mobile health assistant application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Combines image recognition and symptom-based chatbot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Bridges gap in medical information accessibility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Empowers users with instant, reliable health insights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grpSp>
        <p:nvGrpSpPr>
          <p:cNvPr id="1262" name="Google Shape;1262;p36"/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263" name="Google Shape;1263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36"/>
          <p:cNvGrpSpPr/>
          <p:nvPr/>
        </p:nvGrpSpPr>
        <p:grpSpPr>
          <a:xfrm>
            <a:off x="4323450" y="4147825"/>
            <a:ext cx="76825" cy="76800"/>
            <a:chOff x="3104875" y="1099400"/>
            <a:chExt cx="76825" cy="76800"/>
          </a:xfrm>
        </p:grpSpPr>
        <p:sp>
          <p:nvSpPr>
            <p:cNvPr id="1266" name="Google Shape;1266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36"/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269" name="Google Shape;1269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1" name="Google Shape;1271;p36"/>
          <p:cNvPicPr preferRelativeResize="0"/>
          <p:nvPr/>
        </p:nvPicPr>
        <p:blipFill rotWithShape="1">
          <a:blip r:embed="rId3"/>
          <a:srcRect l="18647" t="7960" r="8852" b="8336"/>
          <a:stretch>
            <a:fillRect/>
          </a:stretch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8439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/>
          <a:srcRect l="18647" t="7960" r="8852" b="8336"/>
          <a:stretch>
            <a:fillRect/>
          </a:stretch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11440BB-AA95-4873-9139-72385FB906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01" t="3344" r="36418" b="8289"/>
          <a:stretch/>
        </p:blipFill>
        <p:spPr>
          <a:xfrm>
            <a:off x="3155003" y="762037"/>
            <a:ext cx="2486570" cy="4262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Algorithm and Algorithms Work</a:t>
            </a:r>
            <a:endParaRPr lang="en-US" altLang="en-US" dirty="0"/>
          </a:p>
        </p:txBody>
      </p:sp>
      <p:sp>
        <p:nvSpPr>
          <p:cNvPr id="1259" name="Google Shape;1259;p36"/>
          <p:cNvSpPr txBox="1"/>
          <p:nvPr/>
        </p:nvSpPr>
        <p:spPr>
          <a:xfrm>
            <a:off x="769577" y="1295455"/>
            <a:ext cx="7963535" cy="218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grpSp>
        <p:nvGrpSpPr>
          <p:cNvPr id="1262" name="Google Shape;1262;p36"/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263" name="Google Shape;1263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36"/>
          <p:cNvGrpSpPr/>
          <p:nvPr/>
        </p:nvGrpSpPr>
        <p:grpSpPr>
          <a:xfrm>
            <a:off x="4323450" y="4147825"/>
            <a:ext cx="76825" cy="76800"/>
            <a:chOff x="3104875" y="1099400"/>
            <a:chExt cx="76825" cy="76800"/>
          </a:xfrm>
        </p:grpSpPr>
        <p:sp>
          <p:nvSpPr>
            <p:cNvPr id="1266" name="Google Shape;1266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36"/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269" name="Google Shape;1269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1" name="Google Shape;1271;p36"/>
          <p:cNvPicPr preferRelativeResize="0"/>
          <p:nvPr/>
        </p:nvPicPr>
        <p:blipFill rotWithShape="1">
          <a:blip r:embed="rId3"/>
          <a:srcRect l="18647" t="7960" r="8852" b="8336"/>
          <a:stretch>
            <a:fillRect/>
          </a:stretch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9">
            <a:extLst>
              <a:ext uri="{FF2B5EF4-FFF2-40B4-BE49-F238E27FC236}">
                <a16:creationId xmlns:a16="http://schemas.microsoft.com/office/drawing/2014/main" id="{2108C694-903F-4CCA-B8E1-F6D86CDBA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128" y="1266530"/>
            <a:ext cx="5638403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OCR Algorithm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3088" lvl="8" indent="-169863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  <a:tabLst>
                <a:tab pos="403225" algn="l"/>
              </a:tabLs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Optical Character Recognition </a:t>
            </a:r>
          </a:p>
          <a:p>
            <a:pPr marL="573088" lvl="8" indent="-169863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  <a:tabLst>
                <a:tab pos="403225" algn="l"/>
              </a:tabLs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Precise medical text extraction </a:t>
            </a:r>
          </a:p>
          <a:p>
            <a:pPr marL="573088" lvl="8" indent="-169863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  <a:tabLst>
                <a:tab pos="403225" algn="l"/>
              </a:tabLs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Gemini API-powered parsing </a:t>
            </a:r>
          </a:p>
          <a:p>
            <a:pPr marL="403225" lvl="8" eaLnBrk="0" fontAlgn="base" hangingPunct="0">
              <a:spcBef>
                <a:spcPct val="0"/>
              </a:spcBef>
              <a:spcAft>
                <a:spcPct val="0"/>
              </a:spcAft>
              <a:buClrTx/>
              <a:tabLst>
                <a:tab pos="403225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NLP Chatbot Algorithm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3088" marR="0" lvl="0" indent="-1698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Hybrid Approach (Rule-based + Machine Learning) </a:t>
            </a:r>
          </a:p>
          <a:p>
            <a:pPr marL="573088" marR="0" lvl="0" indent="-1698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Context-aware symptom processing </a:t>
            </a:r>
          </a:p>
          <a:p>
            <a:pPr marL="573088" marR="0" lvl="0" indent="-1698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Dynamic response generation </a:t>
            </a:r>
          </a:p>
          <a:p>
            <a:pPr marL="573088" marR="0" lvl="0" indent="-1698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Intelligent information retrieval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070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Goal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4AE5A5-BEFF-4522-9DFF-AB1422B98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215750"/>
            <a:ext cx="5541315" cy="1632300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Objectives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Medical Information Accessibility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Instant Health Guidance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Simplify Complex Medical Information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Health Literacy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User-Friendly Healthcare Assistant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 Metrics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of medical information extraction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Relevance of chatbot responses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engagement and satisfaction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Ease of use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75" name="Google Shape;1375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39"/>
          <p:cNvPicPr preferRelativeResize="0"/>
          <p:nvPr/>
        </p:nvPicPr>
        <p:blipFill rotWithShape="1">
          <a:blip r:embed="rId3"/>
          <a:srcRect l="22009" r="18455"/>
          <a:stretch>
            <a:fillRect/>
          </a:stretch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Library</a:t>
            </a:r>
            <a:endParaRPr lang="en-GB" dirty="0"/>
          </a:p>
        </p:txBody>
      </p:sp>
      <p:sp>
        <p:nvSpPr>
          <p:cNvPr id="1527" name="Google Shape;1527;p44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Backend</a:t>
            </a:r>
            <a:endParaRPr lang="en-GB" dirty="0"/>
          </a:p>
        </p:txBody>
      </p:sp>
      <p:sp>
        <p:nvSpPr>
          <p:cNvPr id="1528" name="Google Shape;1528;p44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9700" indent="0"/>
            <a:r>
              <a:rPr lang="en-US" b="1" dirty="0"/>
              <a:t>NLP Libraries</a:t>
            </a:r>
            <a:r>
              <a:rPr lang="en-US" dirty="0"/>
              <a:t> </a:t>
            </a:r>
          </a:p>
        </p:txBody>
      </p:sp>
      <p:sp>
        <p:nvSpPr>
          <p:cNvPr id="1529" name="Google Shape;1529;p44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9700" indent="0"/>
            <a:r>
              <a:rPr lang="en-US" b="1" dirty="0"/>
              <a:t>Mobile Development</a:t>
            </a:r>
            <a:r>
              <a:rPr lang="en-US" dirty="0"/>
              <a:t> </a:t>
            </a:r>
          </a:p>
        </p:txBody>
      </p:sp>
      <p:sp>
        <p:nvSpPr>
          <p:cNvPr id="1530" name="Google Shape;1530;p44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Kotlin </a:t>
            </a:r>
          </a:p>
          <a:p>
            <a:pPr marL="457200" lvl="1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Android SDK 	</a:t>
            </a:r>
          </a:p>
        </p:txBody>
      </p:sp>
      <p:sp>
        <p:nvSpPr>
          <p:cNvPr id="1534" name="Google Shape;1534;p44"/>
          <p:cNvSpPr txBox="1">
            <a:spLocks noGrp="1"/>
          </p:cNvSpPr>
          <p:nvPr>
            <p:ph type="subTitle" idx="8"/>
          </p:nvPr>
        </p:nvSpPr>
        <p:spPr>
          <a:xfrm>
            <a:off x="4793680" y="3463859"/>
            <a:ext cx="3280345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9700" indent="0"/>
            <a:r>
              <a:rPr lang="en-US" b="1" dirty="0"/>
              <a:t>Data Processing</a:t>
            </a:r>
            <a:r>
              <a:rPr lang="en-US" dirty="0"/>
              <a:t> &amp; API’s</a:t>
            </a:r>
          </a:p>
        </p:txBody>
      </p:sp>
      <p:grpSp>
        <p:nvGrpSpPr>
          <p:cNvPr id="1535" name="Google Shape;1535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6" name="Google Shape;153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9" name="Google Shape;153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4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2" name="Google Shape;154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4" name="Google Shape;1544;p44"/>
          <p:cNvPicPr preferRelativeResize="0"/>
          <p:nvPr/>
        </p:nvPicPr>
        <p:blipFill rotWithShape="1">
          <a:blip r:embed="rId3"/>
          <a:srcRect l="22009" r="18455"/>
          <a:stretch>
            <a:fillRect/>
          </a:stretch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/>
          <p:cNvPicPr preferRelativeResize="0"/>
          <p:nvPr/>
        </p:nvPicPr>
        <p:blipFill rotWithShape="1">
          <a:blip r:embed="rId4"/>
          <a:srcRect l="15236" r="10474"/>
          <a:stretch>
            <a:fillRect/>
          </a:stretch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C46A60-F1BF-4CC8-9313-26D148DD0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456" y="1941263"/>
            <a:ext cx="193921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Python, Flask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Pandas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7925F-BF9E-4848-A915-F2774917A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0029" y="3345099"/>
            <a:ext cx="249299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NLTK ,Tokenization 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Stemming 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Stopword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Processing,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Regular Expressions 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93A3A2E-6E68-45EA-BB78-A6DAD1244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369" y="3463859"/>
            <a:ext cx="250581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Pandas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Unicode Normalization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Gemini API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TTS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6"/>
          <p:cNvSpPr txBox="1">
            <a:spLocks noGrp="1"/>
          </p:cNvSpPr>
          <p:nvPr>
            <p:ph type="title"/>
          </p:nvPr>
        </p:nvSpPr>
        <p:spPr>
          <a:xfrm>
            <a:off x="720000" y="33624"/>
            <a:ext cx="7704000" cy="5727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Output</a:t>
            </a:r>
            <a:endParaRPr lang="en-US" altLang="en-US" dirty="0"/>
          </a:p>
        </p:txBody>
      </p:sp>
      <p:sp>
        <p:nvSpPr>
          <p:cNvPr id="1259" name="Google Shape;1259;p36"/>
          <p:cNvSpPr txBox="1"/>
          <p:nvPr/>
        </p:nvSpPr>
        <p:spPr>
          <a:xfrm>
            <a:off x="769577" y="1295455"/>
            <a:ext cx="7963535" cy="218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grpSp>
        <p:nvGrpSpPr>
          <p:cNvPr id="1262" name="Google Shape;1262;p36"/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263" name="Google Shape;1263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36"/>
          <p:cNvGrpSpPr/>
          <p:nvPr/>
        </p:nvGrpSpPr>
        <p:grpSpPr>
          <a:xfrm>
            <a:off x="4323450" y="4147825"/>
            <a:ext cx="76825" cy="76800"/>
            <a:chOff x="3104875" y="1099400"/>
            <a:chExt cx="76825" cy="76800"/>
          </a:xfrm>
        </p:grpSpPr>
        <p:sp>
          <p:nvSpPr>
            <p:cNvPr id="1266" name="Google Shape;1266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36"/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269" name="Google Shape;1269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1" name="Google Shape;1271;p36"/>
          <p:cNvPicPr preferRelativeResize="0"/>
          <p:nvPr/>
        </p:nvPicPr>
        <p:blipFill rotWithShape="1">
          <a:blip r:embed="rId3"/>
          <a:srcRect l="18647" t="7960" r="8852" b="8336"/>
          <a:stretch>
            <a:fillRect/>
          </a:stretch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9">
            <a:extLst>
              <a:ext uri="{FF2B5EF4-FFF2-40B4-BE49-F238E27FC236}">
                <a16:creationId xmlns:a16="http://schemas.microsoft.com/office/drawing/2014/main" id="{2108C694-903F-4CCA-B8E1-F6D86CDBA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128" y="26515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B4D93-E106-4D08-8A66-1E4C2BC3A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01" y="798163"/>
            <a:ext cx="1988016" cy="4137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2426B7-7EAE-4C36-8ECF-E08354E45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275" y="798163"/>
            <a:ext cx="1988016" cy="417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1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33BB-627F-4857-81C1-272D21EA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14183-8D42-46CA-BB34-55EF53993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12200"/>
            <a:ext cx="7501852" cy="1632300"/>
          </a:xfrm>
        </p:spPr>
        <p:txBody>
          <a:bodyPr/>
          <a:lstStyle/>
          <a:p>
            <a:pPr marL="139700" indent="0" algn="just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Health Assistant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image recognition &amp; a symptom-based chatbot.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information accessibility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health literacy.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OCR &amp; NLP algorithms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accurate text extraction &amp; analysis.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scope: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chatbot accuracy &amp; multilingual support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334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8F191-E3E9-41A7-BFB5-1F397F92C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9797" y="1889926"/>
            <a:ext cx="9144000" cy="1632300"/>
          </a:xfrm>
        </p:spPr>
        <p:txBody>
          <a:bodyPr/>
          <a:lstStyle/>
          <a:p>
            <a:pPr marL="139700" indent="0">
              <a:buNone/>
            </a:pPr>
            <a:r>
              <a:rPr lang="en-US" sz="8800" b="1" dirty="0">
                <a:latin typeface="Mistral" panose="03090702030407020403" pitchFamily="66" charset="0"/>
              </a:rPr>
              <a:t>Thank-You!!</a:t>
            </a:r>
          </a:p>
        </p:txBody>
      </p:sp>
    </p:spTree>
    <p:extLst>
      <p:ext uri="{BB962C8B-B14F-4D97-AF65-F5344CB8AC3E}">
        <p14:creationId xmlns:p14="http://schemas.microsoft.com/office/powerpoint/2010/main" val="3996489945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249</Words>
  <Application>Microsoft Office PowerPoint</Application>
  <PresentationFormat>On-screen Show (16:9)</PresentationFormat>
  <Paragraphs>79</Paragraphs>
  <Slides>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Artificial Intelligence (AI) Technology Consulting by Slidesgo</vt:lpstr>
      <vt:lpstr>Implementation of a Simple Expert System for Medical Diagnosis</vt:lpstr>
      <vt:lpstr>Structured explanation of the app </vt:lpstr>
      <vt:lpstr>System Architecture</vt:lpstr>
      <vt:lpstr>Algorithm and Algorithms Work</vt:lpstr>
      <vt:lpstr>Project Goal</vt:lpstr>
      <vt:lpstr>Library</vt:lpstr>
      <vt:lpstr>Output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a Simple Expert System for Medical Diagnosis</dc:title>
  <dc:creator/>
  <cp:lastModifiedBy>Yash Gawande</cp:lastModifiedBy>
  <cp:revision>10</cp:revision>
  <dcterms:created xsi:type="dcterms:W3CDTF">2025-03-27T03:52:45Z</dcterms:created>
  <dcterms:modified xsi:type="dcterms:W3CDTF">2025-04-04T08:41:03Z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0FC5BD448672478BA8187B419D080C4E_12</vt:lpwstr>
  </property>
  <property fmtid="{D5CDD505-2E9C-101B-9397-08002B2CF9AE}" pid="3" name="KSOProductBuildVer">
    <vt:lpwstr>1033-12.2.0.20326</vt:lpwstr>
  </property>
</Properties>
</file>